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91" r:id="rId2"/>
    <p:sldId id="292" r:id="rId3"/>
    <p:sldId id="299" r:id="rId4"/>
    <p:sldId id="280" r:id="rId5"/>
    <p:sldId id="29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79559" autoAdjust="0"/>
  </p:normalViewPr>
  <p:slideViewPr>
    <p:cSldViewPr>
      <p:cViewPr varScale="1">
        <p:scale>
          <a:sx n="86" d="100"/>
          <a:sy n="86" d="100"/>
        </p:scale>
        <p:origin x="562" y="53"/>
      </p:cViewPr>
      <p:guideLst>
        <p:guide pos="3840"/>
        <p:guide pos="6816"/>
        <p:guide pos="816"/>
        <p:guide orient="horz" pos="2160"/>
      </p:guideLst>
    </p:cSldViewPr>
  </p:slideViewPr>
  <p:notesTextViewPr>
    <p:cViewPr>
      <p:scale>
        <a:sx n="1" d="1"/>
        <a:sy n="1" d="1"/>
      </p:scale>
      <p:origin x="0" y="0"/>
    </p:cViewPr>
  </p:notesTextViewPr>
  <p:notesViewPr>
    <p:cSldViewPr>
      <p:cViewPr varScale="1">
        <p:scale>
          <a:sx n="95" d="100"/>
          <a:sy n="95" d="100"/>
        </p:scale>
        <p:origin x="357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10/6/2020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10/6/2020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2015115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10/6/2020</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E583DDF-CA54-461A-A486-592D2374C532}" type="datetimeFigureOut">
              <a:rPr lang="en-US"/>
              <a:t>10/6/2020</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10/6/2020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10/6/2020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E583DDF-CA54-461A-A486-592D2374C532}" type="datetimeFigureOut">
              <a:rPr lang="en-US"/>
              <a:t>10/6/2020</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10/6/2020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2"/>
                </a:solidFill>
              </a:defRPr>
            </a:lvl1pPr>
          </a:lstStyle>
          <a:p>
            <a:endParaRPr/>
          </a:p>
        </p:txBody>
      </p:sp>
      <p:sp>
        <p:nvSpPr>
          <p:cNvPr id="4" name="Date Placeholder 3"/>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10/6/2020</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DD7D43D-6574-4C7B-808D-C6C12215A4D4}" type="datetimeFigureOut">
              <a:rPr lang="en-US"/>
              <a:t>10/6/2020</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41120" y="466344"/>
            <a:ext cx="9509760" cy="1234440"/>
          </a:xfrm>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E583DDF-CA54-461A-A486-592D2374C532}" type="datetimeFigureOut">
              <a:rPr lang="en-US"/>
              <a:t>10/6/2020</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E583DDF-CA54-461A-A486-592D2374C532}" type="datetimeFigureOut">
              <a:rPr lang="en-US"/>
              <a:t>10/6/2020</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2"/>
                </a:solidFill>
              </a:defRPr>
            </a:lvl1pPr>
          </a:lstStyle>
          <a:p>
            <a:endParaRPr/>
          </a:p>
        </p:txBody>
      </p:sp>
      <p:sp>
        <p:nvSpPr>
          <p:cNvPr id="2" name="Date Placeholder 1"/>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10/6/2020</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E583DDF-CA54-461A-A486-592D2374C532}" type="datetimeFigureOut">
              <a:rPr lang="en-US"/>
              <a:t>10/6/2020</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10/6/2020</a:t>
            </a:fld>
            <a:endParaRPr lang="en-US"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are we proposing?</a:t>
            </a:r>
          </a:p>
        </p:txBody>
      </p:sp>
      <p:sp>
        <p:nvSpPr>
          <p:cNvPr id="3" name="Content Placeholder 2"/>
          <p:cNvSpPr>
            <a:spLocks noGrp="1"/>
          </p:cNvSpPr>
          <p:nvPr>
            <p:ph idx="1"/>
          </p:nvPr>
        </p:nvSpPr>
        <p:spPr/>
        <p:txBody>
          <a:bodyPr>
            <a:normAutofit fontScale="77500" lnSpcReduction="20000"/>
          </a:bodyPr>
          <a:lstStyle/>
          <a:p>
            <a:r>
              <a:rPr lang="en-US" dirty="0"/>
              <a:t>As this is our 40</a:t>
            </a:r>
            <a:r>
              <a:rPr lang="en-US" baseline="30000" dirty="0"/>
              <a:t>th</a:t>
            </a:r>
            <a:r>
              <a:rPr lang="en-US" dirty="0"/>
              <a:t> year we believe that we can operate in some capacity come November 1</a:t>
            </a:r>
            <a:r>
              <a:rPr lang="en-US" baseline="30000" dirty="0"/>
              <a:t>st</a:t>
            </a:r>
            <a:r>
              <a:rPr lang="en-US" dirty="0"/>
              <a:t>. </a:t>
            </a:r>
          </a:p>
          <a:p>
            <a:r>
              <a:rPr lang="en-US" dirty="0"/>
              <a:t>Taking into consideration the responses from our volunteer base,  we are proposing a multiphase, 6 phase, reopening plan.</a:t>
            </a:r>
          </a:p>
          <a:p>
            <a:r>
              <a:rPr lang="en-US" dirty="0"/>
              <a:t>We will have dates attached to each phase based on a review process.</a:t>
            </a:r>
          </a:p>
          <a:p>
            <a:r>
              <a:rPr lang="en-US" dirty="0"/>
              <a:t>Prior to moving into each phase we will have a 3 step review process:</a:t>
            </a:r>
          </a:p>
          <a:p>
            <a:pPr lvl="2"/>
            <a:r>
              <a:rPr lang="en-US" dirty="0"/>
              <a:t>60 Day</a:t>
            </a:r>
          </a:p>
          <a:p>
            <a:pPr lvl="3"/>
            <a:r>
              <a:rPr lang="en-US" dirty="0"/>
              <a:t>Initial meeting within our reopening group to discuss climate and possibility of reopening. </a:t>
            </a:r>
          </a:p>
          <a:p>
            <a:pPr lvl="3"/>
            <a:r>
              <a:rPr lang="en-US" dirty="0"/>
              <a:t>Release of sheets to volunteer base </a:t>
            </a:r>
          </a:p>
          <a:p>
            <a:pPr lvl="2"/>
            <a:r>
              <a:rPr lang="en-US" dirty="0"/>
              <a:t>30 Day</a:t>
            </a:r>
          </a:p>
          <a:p>
            <a:pPr lvl="3"/>
            <a:r>
              <a:rPr lang="en-US" dirty="0"/>
              <a:t>Utilizing Martha Crenshaw and the CDC guidelines to discuss best practices as to transition to next phase. </a:t>
            </a:r>
          </a:p>
          <a:p>
            <a:pPr lvl="3"/>
            <a:r>
              <a:rPr lang="en-US" dirty="0"/>
              <a:t>Access sign ups to see if we can move into these phases safely.</a:t>
            </a:r>
          </a:p>
          <a:p>
            <a:pPr lvl="2"/>
            <a:r>
              <a:rPr lang="en-US" dirty="0"/>
              <a:t>15 Day</a:t>
            </a:r>
          </a:p>
          <a:p>
            <a:pPr lvl="3"/>
            <a:r>
              <a:rPr lang="en-US" dirty="0"/>
              <a:t>Look at the climate to ensure that we can safely move into the next phase. </a:t>
            </a:r>
          </a:p>
          <a:p>
            <a:pPr lvl="3"/>
            <a:r>
              <a:rPr lang="en-US" dirty="0"/>
              <a:t>Approach the churches for a vote of comfort in moving forward.</a:t>
            </a:r>
          </a:p>
          <a:p>
            <a:pPr lvl="2"/>
            <a:r>
              <a:rPr lang="en-US" dirty="0"/>
              <a:t>Move into Phase</a:t>
            </a:r>
          </a:p>
          <a:p>
            <a:pPr lvl="3"/>
            <a:r>
              <a:rPr lang="en-US" dirty="0"/>
              <a:t>Lots of Communication for the 3 days prior as we access the climate to move.</a:t>
            </a:r>
          </a:p>
        </p:txBody>
      </p:sp>
    </p:spTree>
    <p:extLst>
      <p:ext uri="{BB962C8B-B14F-4D97-AF65-F5344CB8AC3E}">
        <p14:creationId xmlns:p14="http://schemas.microsoft.com/office/powerpoint/2010/main" val="21934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Phase Reopening Plan	</a:t>
            </a:r>
          </a:p>
        </p:txBody>
      </p:sp>
      <p:sp>
        <p:nvSpPr>
          <p:cNvPr id="3" name="Content Placeholder 2"/>
          <p:cNvSpPr>
            <a:spLocks noGrp="1"/>
          </p:cNvSpPr>
          <p:nvPr>
            <p:ph idx="1"/>
          </p:nvPr>
        </p:nvSpPr>
        <p:spPr/>
        <p:txBody>
          <a:bodyPr>
            <a:normAutofit/>
          </a:bodyPr>
          <a:lstStyle/>
          <a:p>
            <a:r>
              <a:rPr lang="en-US" dirty="0"/>
              <a:t>Phase 1</a:t>
            </a:r>
          </a:p>
          <a:p>
            <a:pPr lvl="1"/>
            <a:r>
              <a:rPr lang="en-US" dirty="0"/>
              <a:t>Nov 1</a:t>
            </a:r>
            <a:r>
              <a:rPr lang="en-US" baseline="30000" dirty="0"/>
              <a:t>st</a:t>
            </a:r>
            <a:r>
              <a:rPr lang="en-US" dirty="0"/>
              <a:t> opening</a:t>
            </a:r>
          </a:p>
          <a:p>
            <a:pPr lvl="1"/>
            <a:r>
              <a:rPr lang="en-US" dirty="0"/>
              <a:t>Breakfast/ Lunch/ Dinner Ministry</a:t>
            </a:r>
          </a:p>
          <a:p>
            <a:r>
              <a:rPr lang="en-US" dirty="0"/>
              <a:t>Phase 2</a:t>
            </a:r>
          </a:p>
          <a:p>
            <a:pPr lvl="1"/>
            <a:r>
              <a:rPr lang="en-US" dirty="0"/>
              <a:t>Jan 1</a:t>
            </a:r>
            <a:r>
              <a:rPr lang="en-US" baseline="30000" dirty="0"/>
              <a:t>st</a:t>
            </a:r>
            <a:r>
              <a:rPr lang="en-US" dirty="0"/>
              <a:t> (review to begin Nov 1</a:t>
            </a:r>
            <a:r>
              <a:rPr lang="en-US" baseline="30000" dirty="0"/>
              <a:t>st</a:t>
            </a:r>
            <a:r>
              <a:rPr lang="en-US" dirty="0"/>
              <a:t>)</a:t>
            </a:r>
          </a:p>
          <a:p>
            <a:pPr lvl="1"/>
            <a:r>
              <a:rPr lang="en-US" dirty="0"/>
              <a:t>¼ capacity of guests at one location with Dinner and Overnight</a:t>
            </a:r>
          </a:p>
          <a:p>
            <a:r>
              <a:rPr lang="en-US" dirty="0"/>
              <a:t>Phase 3</a:t>
            </a:r>
          </a:p>
          <a:p>
            <a:pPr lvl="1"/>
            <a:r>
              <a:rPr lang="en-US" dirty="0"/>
              <a:t>Feb 1</a:t>
            </a:r>
            <a:r>
              <a:rPr lang="en-US" baseline="30000" dirty="0"/>
              <a:t>st</a:t>
            </a:r>
            <a:r>
              <a:rPr lang="en-US" dirty="0"/>
              <a:t> (review to begin Dec 1</a:t>
            </a:r>
            <a:r>
              <a:rPr lang="en-US" baseline="30000" dirty="0"/>
              <a:t>st</a:t>
            </a:r>
            <a:r>
              <a:rPr lang="en-US" dirty="0"/>
              <a:t>)</a:t>
            </a:r>
          </a:p>
          <a:p>
            <a:pPr lvl="1"/>
            <a:r>
              <a:rPr lang="en-US" dirty="0"/>
              <a:t>¼ capacity of guests at 2</a:t>
            </a:r>
            <a:r>
              <a:rPr lang="en-US" baseline="30000" dirty="0"/>
              <a:t>nd</a:t>
            </a:r>
            <a:r>
              <a:rPr lang="en-US" dirty="0"/>
              <a:t> location with Dinner and Overnight</a:t>
            </a:r>
          </a:p>
        </p:txBody>
      </p:sp>
    </p:spTree>
    <p:extLst>
      <p:ext uri="{BB962C8B-B14F-4D97-AF65-F5344CB8AC3E}">
        <p14:creationId xmlns:p14="http://schemas.microsoft.com/office/powerpoint/2010/main" val="151114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Phase Reopening Plan	</a:t>
            </a:r>
          </a:p>
        </p:txBody>
      </p:sp>
      <p:sp>
        <p:nvSpPr>
          <p:cNvPr id="3" name="Content Placeholder 2"/>
          <p:cNvSpPr>
            <a:spLocks noGrp="1"/>
          </p:cNvSpPr>
          <p:nvPr>
            <p:ph idx="1"/>
          </p:nvPr>
        </p:nvSpPr>
        <p:spPr/>
        <p:txBody>
          <a:bodyPr>
            <a:normAutofit/>
          </a:bodyPr>
          <a:lstStyle/>
          <a:p>
            <a:r>
              <a:rPr lang="en-US" dirty="0"/>
              <a:t>Phase 4</a:t>
            </a:r>
          </a:p>
          <a:p>
            <a:pPr lvl="1"/>
            <a:r>
              <a:rPr lang="en-US" dirty="0"/>
              <a:t>March 1</a:t>
            </a:r>
            <a:r>
              <a:rPr lang="en-US" baseline="30000" dirty="0"/>
              <a:t>st</a:t>
            </a:r>
            <a:r>
              <a:rPr lang="en-US" dirty="0"/>
              <a:t> (review to begin Jan 1</a:t>
            </a:r>
            <a:r>
              <a:rPr lang="en-US" baseline="30000" dirty="0"/>
              <a:t>st</a:t>
            </a:r>
            <a:r>
              <a:rPr lang="en-US" dirty="0"/>
              <a:t>)</a:t>
            </a:r>
          </a:p>
          <a:p>
            <a:pPr lvl="1"/>
            <a:r>
              <a:rPr lang="en-US" dirty="0"/>
              <a:t>Capacity of 50% on each side</a:t>
            </a:r>
          </a:p>
          <a:p>
            <a:r>
              <a:rPr lang="en-US" dirty="0"/>
              <a:t>Phase 5</a:t>
            </a:r>
          </a:p>
          <a:p>
            <a:pPr lvl="1"/>
            <a:r>
              <a:rPr lang="en-US" dirty="0"/>
              <a:t>Opening day 2021</a:t>
            </a:r>
          </a:p>
          <a:p>
            <a:pPr lvl="1"/>
            <a:r>
              <a:rPr lang="en-US" dirty="0"/>
              <a:t>Capacity to 75% at each side</a:t>
            </a:r>
          </a:p>
          <a:p>
            <a:r>
              <a:rPr lang="en-US" dirty="0"/>
              <a:t>Phase 6</a:t>
            </a:r>
          </a:p>
          <a:p>
            <a:pPr lvl="1"/>
            <a:r>
              <a:rPr lang="en-US" dirty="0"/>
              <a:t>Next Season</a:t>
            </a:r>
          </a:p>
          <a:p>
            <a:pPr lvl="1"/>
            <a:r>
              <a:rPr lang="en-US" dirty="0"/>
              <a:t>Capacity to 100%</a:t>
            </a:r>
          </a:p>
        </p:txBody>
      </p:sp>
    </p:spTree>
    <p:extLst>
      <p:ext uri="{BB962C8B-B14F-4D97-AF65-F5344CB8AC3E}">
        <p14:creationId xmlns:p14="http://schemas.microsoft.com/office/powerpoint/2010/main" val="3690369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Risk Management Plan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35954332"/>
              </p:ext>
            </p:extLst>
          </p:nvPr>
        </p:nvGraphicFramePr>
        <p:xfrm>
          <a:off x="1341438" y="1901825"/>
          <a:ext cx="9509125" cy="4069715"/>
        </p:xfrm>
        <a:graphic>
          <a:graphicData uri="http://schemas.openxmlformats.org/drawingml/2006/table">
            <a:tbl>
              <a:tblPr firstRow="1" bandRow="1">
                <a:tableStyleId>{793D81CF-94F2-401A-BA57-92F5A7B2D0C5}</a:tableStyleId>
              </a:tblPr>
              <a:tblGrid>
                <a:gridCol w="2392362">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306763">
                  <a:extLst>
                    <a:ext uri="{9D8B030D-6E8A-4147-A177-3AD203B41FA5}">
                      <a16:colId xmlns:a16="http://schemas.microsoft.com/office/drawing/2014/main" val="20003"/>
                    </a:ext>
                  </a:extLst>
                </a:gridCol>
              </a:tblGrid>
              <a:tr h="777875">
                <a:tc>
                  <a:txBody>
                    <a:bodyPr/>
                    <a:lstStyle/>
                    <a:p>
                      <a:pPr algn="l"/>
                      <a:r>
                        <a:rPr lang="en-US" dirty="0"/>
                        <a:t>Risk</a:t>
                      </a:r>
                    </a:p>
                  </a:txBody>
                  <a:tcPr anchor="ctr"/>
                </a:tc>
                <a:tc>
                  <a:txBody>
                    <a:bodyPr/>
                    <a:lstStyle/>
                    <a:p>
                      <a:pPr algn="ctr"/>
                      <a:r>
                        <a:rPr lang="en-US" dirty="0"/>
                        <a:t>Risk Level</a:t>
                      </a:r>
                    </a:p>
                  </a:txBody>
                  <a:tcPr anchor="ctr"/>
                </a:tc>
                <a:tc>
                  <a:txBody>
                    <a:bodyPr/>
                    <a:lstStyle/>
                    <a:p>
                      <a:pPr algn="ctr"/>
                      <a:r>
                        <a:rPr lang="en-US" dirty="0"/>
                        <a:t>Action</a:t>
                      </a:r>
                    </a:p>
                  </a:txBody>
                  <a:tcPr anchor="ctr"/>
                </a:tc>
                <a:tc>
                  <a:txBody>
                    <a:bodyPr/>
                    <a:lstStyle/>
                    <a:p>
                      <a:pPr algn="ctr"/>
                      <a:r>
                        <a:rPr lang="en-US" dirty="0"/>
                        <a:t>Action Plan</a:t>
                      </a:r>
                    </a:p>
                  </a:txBody>
                  <a:tcPr anchor="ctr"/>
                </a:tc>
                <a:extLst>
                  <a:ext uri="{0D108BD9-81ED-4DB2-BD59-A6C34878D82A}">
                    <a16:rowId xmlns:a16="http://schemas.microsoft.com/office/drawing/2014/main" val="10000"/>
                  </a:ext>
                </a:extLst>
              </a:tr>
              <a:tr h="777875">
                <a:tc>
                  <a:txBody>
                    <a:bodyPr/>
                    <a:lstStyle/>
                    <a:p>
                      <a:pPr algn="l"/>
                      <a:r>
                        <a:rPr lang="en-US" dirty="0"/>
                        <a:t>Assessment of climate at the time of review</a:t>
                      </a:r>
                    </a:p>
                  </a:txBody>
                  <a:tcPr anchor="ctr"/>
                </a:tc>
                <a:tc>
                  <a:txBody>
                    <a:bodyPr/>
                    <a:lstStyle/>
                    <a:p>
                      <a:pPr algn="ctr"/>
                      <a:r>
                        <a:rPr lang="en-US" dirty="0"/>
                        <a:t>Low</a:t>
                      </a:r>
                    </a:p>
                  </a:txBody>
                  <a:tcPr anchor="ctr"/>
                </a:tc>
                <a:tc>
                  <a:txBody>
                    <a:bodyPr/>
                    <a:lstStyle/>
                    <a:p>
                      <a:pPr algn="ctr"/>
                      <a:r>
                        <a:rPr lang="en-US" dirty="0"/>
                        <a:t>Move into next phase review 15-day operating plan</a:t>
                      </a:r>
                    </a:p>
                  </a:txBody>
                  <a:tcPr anchor="ctr"/>
                </a:tc>
                <a:tc>
                  <a:txBody>
                    <a:bodyPr/>
                    <a:lstStyle/>
                    <a:p>
                      <a:pPr algn="l"/>
                      <a:r>
                        <a:rPr lang="en-US" dirty="0"/>
                        <a:t>Full </a:t>
                      </a:r>
                      <a:r>
                        <a:rPr lang="en-US"/>
                        <a:t>phase transition plan </a:t>
                      </a:r>
                      <a:r>
                        <a:rPr lang="en-US" dirty="0"/>
                        <a:t>to be written and sent to all parties so there is a clear structure to phase orientation</a:t>
                      </a:r>
                    </a:p>
                  </a:txBody>
                  <a:tcPr anchor="ctr"/>
                </a:tc>
                <a:extLst>
                  <a:ext uri="{0D108BD9-81ED-4DB2-BD59-A6C34878D82A}">
                    <a16:rowId xmlns:a16="http://schemas.microsoft.com/office/drawing/2014/main" val="10001"/>
                  </a:ext>
                </a:extLst>
              </a:tr>
              <a:tr h="777875">
                <a:tc>
                  <a:txBody>
                    <a:bodyPr/>
                    <a:lstStyle/>
                    <a:p>
                      <a:pPr algn="l"/>
                      <a:endParaRPr lang="en-US" dirty="0"/>
                    </a:p>
                  </a:txBody>
                  <a:tcPr anchor="ctr"/>
                </a:tc>
                <a:tc>
                  <a:txBody>
                    <a:bodyPr/>
                    <a:lstStyle/>
                    <a:p>
                      <a:pPr algn="ctr"/>
                      <a:r>
                        <a:rPr lang="en-US" dirty="0"/>
                        <a:t>Medium </a:t>
                      </a:r>
                    </a:p>
                  </a:txBody>
                  <a:tcPr anchor="ctr"/>
                </a:tc>
                <a:tc>
                  <a:txBody>
                    <a:bodyPr/>
                    <a:lstStyle/>
                    <a:p>
                      <a:pPr algn="ctr"/>
                      <a:r>
                        <a:rPr lang="en-US" dirty="0"/>
                        <a:t>Move to next 30-day assessment</a:t>
                      </a:r>
                    </a:p>
                  </a:txBody>
                  <a:tcPr anchor="ctr"/>
                </a:tc>
                <a:tc>
                  <a:txBody>
                    <a:bodyPr/>
                    <a:lstStyle/>
                    <a:p>
                      <a:pPr algn="l"/>
                      <a:r>
                        <a:rPr lang="en-US" dirty="0"/>
                        <a:t>Detailed follow up of review listing red flag issues within the climate with a postponement of 1 month to a 30 day assessment.</a:t>
                      </a:r>
                    </a:p>
                  </a:txBody>
                  <a:tcPr anchor="ctr"/>
                </a:tc>
                <a:extLst>
                  <a:ext uri="{0D108BD9-81ED-4DB2-BD59-A6C34878D82A}">
                    <a16:rowId xmlns:a16="http://schemas.microsoft.com/office/drawing/2014/main" val="10002"/>
                  </a:ext>
                </a:extLst>
              </a:tr>
              <a:tr h="777875">
                <a:tc>
                  <a:txBody>
                    <a:bodyPr/>
                    <a:lstStyle/>
                    <a:p>
                      <a:pPr algn="l"/>
                      <a:endParaRPr lang="en-US" dirty="0"/>
                    </a:p>
                  </a:txBody>
                  <a:tcPr anchor="ctr"/>
                </a:tc>
                <a:tc>
                  <a:txBody>
                    <a:bodyPr/>
                    <a:lstStyle/>
                    <a:p>
                      <a:pPr algn="ctr"/>
                      <a:r>
                        <a:rPr lang="en-US" dirty="0"/>
                        <a:t>High</a:t>
                      </a:r>
                    </a:p>
                  </a:txBody>
                  <a:tcPr anchor="ctr"/>
                </a:tc>
                <a:tc>
                  <a:txBody>
                    <a:bodyPr/>
                    <a:lstStyle/>
                    <a:p>
                      <a:pPr algn="ctr"/>
                      <a:r>
                        <a:rPr lang="en-US" dirty="0"/>
                        <a:t>Move next review to be a 60-day review</a:t>
                      </a:r>
                    </a:p>
                  </a:txBody>
                  <a:tcPr anchor="ctr"/>
                </a:tc>
                <a:tc>
                  <a:txBody>
                    <a:bodyPr/>
                    <a:lstStyle/>
                    <a:p>
                      <a:pPr algn="l"/>
                      <a:r>
                        <a:rPr lang="en-US" dirty="0"/>
                        <a:t>Phase review to be postponed 1 month and reset of review process.</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91845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Phase 1</a:t>
            </a:r>
          </a:p>
        </p:txBody>
      </p:sp>
      <p:sp>
        <p:nvSpPr>
          <p:cNvPr id="3" name="Content Placeholder 2"/>
          <p:cNvSpPr>
            <a:spLocks noGrp="1"/>
          </p:cNvSpPr>
          <p:nvPr>
            <p:ph idx="1"/>
          </p:nvPr>
        </p:nvSpPr>
        <p:spPr/>
        <p:txBody>
          <a:bodyPr>
            <a:normAutofit fontScale="70000" lnSpcReduction="20000"/>
          </a:bodyPr>
          <a:lstStyle/>
          <a:p>
            <a:r>
              <a:rPr lang="en-US" dirty="0"/>
              <a:t>We will initially distribute 50 bagged meals each evening starting on Nov 1</a:t>
            </a:r>
            <a:r>
              <a:rPr lang="en-US" baseline="30000" dirty="0"/>
              <a:t>st</a:t>
            </a:r>
            <a:r>
              <a:rPr lang="en-US" dirty="0"/>
              <a:t>. This number may increase with need, but communication will be sent well in advance.</a:t>
            </a:r>
          </a:p>
          <a:p>
            <a:r>
              <a:rPr lang="en-US" dirty="0"/>
              <a:t>A street crew representative and volunteers will distribute the bagged meals each evening from the Shrine parking lot. </a:t>
            </a:r>
          </a:p>
          <a:p>
            <a:r>
              <a:rPr lang="en-US" dirty="0"/>
              <a:t>We will provide a tent and cones with a specified set out plan so that we can make sure everyone is socially distanced and that our guests and volunteers are as safe as possible. We will also have PPE on hand, including face shields for volunteers, but we encourage everyone to bring their own if possible. </a:t>
            </a:r>
          </a:p>
          <a:p>
            <a:r>
              <a:rPr lang="en-US" dirty="0"/>
              <a:t>The church will not be accessible during the evenings.  </a:t>
            </a:r>
          </a:p>
          <a:p>
            <a:r>
              <a:rPr lang="en-US" dirty="0"/>
              <a:t>Bags are to arrive premade at 6pm each evening, distribution will be done in 15 minute intervals starting at 6:30pm to reduce the chances of people congregating. </a:t>
            </a:r>
          </a:p>
          <a:p>
            <a:r>
              <a:rPr lang="en-US" dirty="0"/>
              <a:t>All materials used in set up, including face shields will be sanitized before and after set up each day with and electrostatic sanitizer. </a:t>
            </a:r>
          </a:p>
          <a:p>
            <a:r>
              <a:rPr lang="en-US" dirty="0"/>
              <a:t>Safety is our number one priority, please see links on our website that further explain the steps we are taking. </a:t>
            </a:r>
          </a:p>
          <a:p>
            <a:r>
              <a:rPr lang="en-US" dirty="0"/>
              <a:t>As always, if you have any questions or need any further details, please feel free to reach out to any of </a:t>
            </a:r>
            <a:r>
              <a:rPr lang="en-US"/>
              <a:t>our coordinators. </a:t>
            </a:r>
            <a:endParaRPr lang="en-US" dirty="0"/>
          </a:p>
        </p:txBody>
      </p:sp>
    </p:spTree>
    <p:extLst>
      <p:ext uri="{BB962C8B-B14F-4D97-AF65-F5344CB8AC3E}">
        <p14:creationId xmlns:p14="http://schemas.microsoft.com/office/powerpoint/2010/main" val="367679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Blue 16x9">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extLst>
    <a:ext uri="{05A4C25C-085E-4340-85A3-A5531E510DB2}">
      <thm15:themeFamily xmlns:thm15="http://schemas.microsoft.com/office/thememl/2012/main" name="TF03417271.potx" id="{FAD70E18-2F21-4BAE-983F-13051C6D1C17}" vid="{4B4DF9DC-15EC-4671-A52A-56A08B977F11}"/>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 presentation (widescreen)</Template>
  <TotalTime>181</TotalTime>
  <Words>615</Words>
  <Application>Microsoft Office PowerPoint</Application>
  <PresentationFormat>Widescreen</PresentationFormat>
  <Paragraphs>62</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Corbel</vt:lpstr>
      <vt:lpstr>Euphemia</vt:lpstr>
      <vt:lpstr>Wingdings</vt:lpstr>
      <vt:lpstr>Banded Design Blue 16x9</vt:lpstr>
      <vt:lpstr>So what are we proposing?</vt:lpstr>
      <vt:lpstr>6 Phase Reopening Plan </vt:lpstr>
      <vt:lpstr>6 Phase Reopening Plan </vt:lpstr>
      <vt:lpstr>Risk Management Plan</vt:lpstr>
      <vt:lpstr>Implementation of Phase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Night Shelter</dc:title>
  <dc:creator>Cathal Doyle</dc:creator>
  <cp:lastModifiedBy>Cathal Doyle</cp:lastModifiedBy>
  <cp:revision>12</cp:revision>
  <dcterms:created xsi:type="dcterms:W3CDTF">2020-08-11T14:59:32Z</dcterms:created>
  <dcterms:modified xsi:type="dcterms:W3CDTF">2020-10-07T00:48:15Z</dcterms:modified>
</cp:coreProperties>
</file>